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1"/>
  </p:notesMasterIdLst>
  <p:handoutMasterIdLst>
    <p:handoutMasterId r:id="rId12"/>
  </p:handoutMasterIdLst>
  <p:sldIdLst>
    <p:sldId id="256" r:id="rId5"/>
    <p:sldId id="299" r:id="rId6"/>
    <p:sldId id="311" r:id="rId7"/>
    <p:sldId id="312" r:id="rId8"/>
    <p:sldId id="313" r:id="rId9"/>
    <p:sldId id="314" r:id="rId10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16D6E"/>
    <a:srgbClr val="7FC554"/>
    <a:srgbClr val="56A3A6"/>
    <a:srgbClr val="FF220C"/>
    <a:srgbClr val="FFBD01"/>
    <a:srgbClr val="F46036"/>
    <a:srgbClr val="777777"/>
    <a:srgbClr val="D12929"/>
    <a:srgbClr val="F5A403"/>
    <a:srgbClr val="38A1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E825330-0812-4039-8CE0-0E2E4C5A0C0E}" v="46" dt="2021-12-10T10:32:39.91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Φωτεινό στυλ 1 - Έμφαση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5AB1C69-6EDB-4FF4-983F-18BD219EF322}" styleName="Μεσαίο στυλ 2 - Έμφαση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Χωρίς στυλ, χωρίς πλέγμα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2DE63D5-997A-4646-A377-4702673A728D}" styleName="Φωτεινό στυλ 2 - Έμφαση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7853C-536D-4A76-A0AE-DD22124D55A5}" styleName="Στυλ με θέμα 1 - Έμφαση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41" autoAdjust="0"/>
    <p:restoredTop sz="94660"/>
  </p:normalViewPr>
  <p:slideViewPr>
    <p:cSldViewPr snapToGrid="0">
      <p:cViewPr varScale="1">
        <p:scale>
          <a:sx n="81" d="100"/>
          <a:sy n="81" d="100"/>
        </p:scale>
        <p:origin x="1574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>
            <a:extLst>
              <a:ext uri="{FF2B5EF4-FFF2-40B4-BE49-F238E27FC236}">
                <a16:creationId xmlns:a16="http://schemas.microsoft.com/office/drawing/2014/main" id="{B42A5901-2BB1-48EB-BE0C-695E1FD1D9D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29105184-A1A9-48DF-840A-78CF540CC30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8F0C03-911D-4A70-AEF0-F873F27EF8A7}" type="datetimeFigureOut">
              <a:rPr lang="el-GR" smtClean="0"/>
              <a:t>21/01/22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2E5B3C68-329E-411D-8A55-49D8E7D99F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2F95957F-DD0D-44DA-B21A-95805104989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25967C-CDF8-43B9-92CF-5ECB5984288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45041735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BA30F6-E1D8-445F-BC17-4046A349687B}" type="datetimeFigureOut">
              <a:rPr lang="el-GR" smtClean="0"/>
              <a:t>21/01/22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6CDAA9-02AB-4741-946D-1BFAFF87F78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49389538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6CDAA9-02AB-4741-946D-1BFAFF87F783}" type="slidenum">
              <a:rPr lang="el-GR" smtClean="0"/>
              <a:t>1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73898ACD-CBE5-48DC-BFAC-96817AAB711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897983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Στυλ κύριου υπότιτλου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311B7-510A-412F-885F-FA99E667F014}" type="datetime1">
              <a:rPr lang="el-GR" smtClean="0"/>
              <a:t>21/01/22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C2F71-1003-40E3-ABFD-52E9A3F1207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382213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CDD48-0B05-4C64-97EE-4CE1D128C52F}" type="datetime1">
              <a:rPr lang="el-GR" smtClean="0"/>
              <a:t>21/01/22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C2F71-1003-40E3-ABFD-52E9A3F1207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495633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B4417-AB51-43DE-BE4F-DDE1D1ED66C1}" type="datetime1">
              <a:rPr lang="el-GR" smtClean="0"/>
              <a:t>21/01/22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C2F71-1003-40E3-ABFD-52E9A3F1207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97726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A71DB-43C5-4059-9538-D0B8D5F50E97}" type="datetime1">
              <a:rPr lang="el-GR" smtClean="0"/>
              <a:t>21/01/22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C2F71-1003-40E3-ABFD-52E9A3F1207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159756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7A30E-2C72-4D86-9E42-ACBBDA0238BB}" type="datetime1">
              <a:rPr lang="el-GR" smtClean="0"/>
              <a:t>21/01/22</a:t>
            </a:fld>
            <a:endParaRPr lang="el-GR"/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C2F71-1003-40E3-ABFD-52E9A3F1207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468239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9A384-FCC2-432F-B989-723FA448A9EA}" type="datetime1">
              <a:rPr lang="el-GR" smtClean="0"/>
              <a:t>21/01/22</a:t>
            </a:fld>
            <a:endParaRPr lang="el-GR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C2F71-1003-40E3-ABFD-52E9A3F1207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01561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3130C-178E-4FF0-8B20-D3D98B52F763}" type="datetime1">
              <a:rPr lang="el-GR" smtClean="0"/>
              <a:t>21/01/22</a:t>
            </a:fld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C2F71-1003-40E3-ABFD-52E9A3F1207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344487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58DE9-EA6C-4A8F-8C13-3A49E89F182A}" type="datetime1">
              <a:rPr lang="el-GR" smtClean="0"/>
              <a:t>21/01/22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C2F71-1003-40E3-ABFD-52E9A3F1207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127329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l-GR"/>
              <a:t>Κάντε κλικ στο εικονίδιο για να προσθέσετε μια εικόνα</a:t>
            </a:r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87EE2-6CDE-4376-BF8C-0FB747309D21}" type="datetime1">
              <a:rPr lang="el-GR" smtClean="0"/>
              <a:t>21/01/22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C2F71-1003-40E3-ABFD-52E9A3F1207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49622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65042-F696-44F2-A280-89B4931FD7DD}" type="datetime1">
              <a:rPr lang="el-GR" smtClean="0"/>
              <a:t>21/01/22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C2F71-1003-40E3-ABFD-52E9A3F1207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283492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5F31D-00E5-4B81-B2FD-4AE25DC38A4A}" type="datetime1">
              <a:rPr lang="el-GR" smtClean="0"/>
              <a:t>21/01/22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C2F71-1003-40E3-ABFD-52E9A3F1207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270973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F2A3F-79DF-40F6-AD14-95D6FF95817B}" type="datetime1">
              <a:rPr lang="el-GR" smtClean="0"/>
              <a:t>21/01/22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5C2F71-1003-40E3-ABFD-52E9A3F1207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288717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hyperlink" Target="mailto:inga@zrea.lv" TargetMode="External"/><Relationship Id="rId7" Type="http://schemas.openxmlformats.org/officeDocument/2006/relationships/image" Target="../media/image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hyperlink" Target="mailto:elvis@zrea.lv" TargetMode="External"/><Relationship Id="rId5" Type="http://schemas.openxmlformats.org/officeDocument/2006/relationships/image" Target="../media/image5.emf"/><Relationship Id="rId4" Type="http://schemas.openxmlformats.org/officeDocument/2006/relationships/image" Target="../media/image4.emf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emf"/><Relationship Id="rId7" Type="http://schemas.openxmlformats.org/officeDocument/2006/relationships/image" Target="../media/image7.png"/><Relationship Id="rId12" Type="http://schemas.openxmlformats.org/officeDocument/2006/relationships/image" Target="../media/image1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hyperlink" Target="mailto:ilmars.matvejs@dome.auce.lv" TargetMode="External"/><Relationship Id="rId11" Type="http://schemas.openxmlformats.org/officeDocument/2006/relationships/image" Target="../media/image12.jpg"/><Relationship Id="rId5" Type="http://schemas.openxmlformats.org/officeDocument/2006/relationships/hyperlink" Target="mailto:aucesprojekti@inbox.lv" TargetMode="External"/><Relationship Id="rId10" Type="http://schemas.openxmlformats.org/officeDocument/2006/relationships/image" Target="../media/image11.jpeg"/><Relationship Id="rId4" Type="http://schemas.openxmlformats.org/officeDocument/2006/relationships/image" Target="../media/image5.emf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7.jpeg"/><Relationship Id="rId3" Type="http://schemas.openxmlformats.org/officeDocument/2006/relationships/hyperlink" Target="mailto:julija@jnip.lv" TargetMode="External"/><Relationship Id="rId7" Type="http://schemas.openxmlformats.org/officeDocument/2006/relationships/hyperlink" Target="mailto:dace.dirzine@soc.jelgava.lv" TargetMode="External"/><Relationship Id="rId12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hyperlink" Target="mailto:kristine.kaze@inbox.lv" TargetMode="External"/><Relationship Id="rId11" Type="http://schemas.openxmlformats.org/officeDocument/2006/relationships/image" Target="../media/image16.jpeg"/><Relationship Id="rId5" Type="http://schemas.openxmlformats.org/officeDocument/2006/relationships/image" Target="../media/image5.emf"/><Relationship Id="rId10" Type="http://schemas.openxmlformats.org/officeDocument/2006/relationships/hyperlink" Target="mailto:elenabaranovska@inbox.lv" TargetMode="External"/><Relationship Id="rId4" Type="http://schemas.openxmlformats.org/officeDocument/2006/relationships/image" Target="../media/image4.emf"/><Relationship Id="rId9" Type="http://schemas.openxmlformats.org/officeDocument/2006/relationships/image" Target="../media/image15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9.png"/><Relationship Id="rId3" Type="http://schemas.openxmlformats.org/officeDocument/2006/relationships/hyperlink" Target="mailto:aigarszz@inbox.lv" TargetMode="External"/><Relationship Id="rId7" Type="http://schemas.openxmlformats.org/officeDocument/2006/relationships/hyperlink" Target="mailto:vita.klavina@inbox.lv" TargetMode="External"/><Relationship Id="rId12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hyperlink" Target="mailto:inita.sietniece@jknp.lv" TargetMode="External"/><Relationship Id="rId11" Type="http://schemas.openxmlformats.org/officeDocument/2006/relationships/image" Target="../media/image16.jpeg"/><Relationship Id="rId5" Type="http://schemas.openxmlformats.org/officeDocument/2006/relationships/image" Target="../media/image5.emf"/><Relationship Id="rId10" Type="http://schemas.openxmlformats.org/officeDocument/2006/relationships/hyperlink" Target="mailto:project.assistant@housingeurope.eu" TargetMode="External"/><Relationship Id="rId4" Type="http://schemas.openxmlformats.org/officeDocument/2006/relationships/image" Target="../media/image4.emf"/><Relationship Id="rId9" Type="http://schemas.openxmlformats.org/officeDocument/2006/relationships/image" Target="../media/image15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emf"/><Relationship Id="rId7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hyperlink" Target="mailto:natalja.lavrinovica@jekabpils.lv" TargetMode="External"/><Relationship Id="rId10" Type="http://schemas.openxmlformats.org/officeDocument/2006/relationships/image" Target="../media/image15.svg"/><Relationship Id="rId4" Type="http://schemas.openxmlformats.org/officeDocument/2006/relationships/image" Target="../media/image5.emf"/><Relationship Id="rId9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EA86F292-4D89-4FD9-9F0A-8C5DA79128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2326" y="0"/>
            <a:ext cx="9176326" cy="713301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AECAC3B-B986-43BD-B6CB-0C3820D6BB73}"/>
              </a:ext>
            </a:extLst>
          </p:cNvPr>
          <p:cNvSpPr/>
          <p:nvPr/>
        </p:nvSpPr>
        <p:spPr>
          <a:xfrm>
            <a:off x="32326" y="6364785"/>
            <a:ext cx="9144000" cy="4766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9" name="Ορθογώνιο 8"/>
          <p:cNvSpPr/>
          <p:nvPr/>
        </p:nvSpPr>
        <p:spPr>
          <a:xfrm>
            <a:off x="899592" y="6419609"/>
            <a:ext cx="471601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>
                <a:latin typeface="Segoe UI" pitchFamily="34" charset="0"/>
                <a:cs typeface="Segoe UI" pitchFamily="34" charset="0"/>
              </a:rPr>
              <a:t>This project has received funding from the European Union's HORIZON 2020 research and innovation programme under grant agreement No </a:t>
            </a:r>
            <a:r>
              <a:rPr lang="el-GR" sz="1000" dirty="0">
                <a:latin typeface="Segoe UI" pitchFamily="34" charset="0"/>
                <a:cs typeface="Segoe UI" pitchFamily="34" charset="0"/>
              </a:rPr>
              <a:t>890437</a:t>
            </a:r>
          </a:p>
        </p:txBody>
      </p:sp>
      <p:pic>
        <p:nvPicPr>
          <p:cNvPr id="10" name="Εικόνα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649" y="6448022"/>
            <a:ext cx="514927" cy="343284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7D662A1-4B98-46E2-ADCD-5B7CF088C72D}"/>
              </a:ext>
            </a:extLst>
          </p:cNvPr>
          <p:cNvSpPr txBox="1"/>
          <p:nvPr/>
        </p:nvSpPr>
        <p:spPr>
          <a:xfrm>
            <a:off x="1531501" y="4235968"/>
            <a:ext cx="604867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List of Certified Energy Supporters and Mentors</a:t>
            </a:r>
          </a:p>
          <a:p>
            <a:r>
              <a:rPr lang="en-US" sz="12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Within the POWERPOOR Consortium</a:t>
            </a:r>
            <a:endParaRPr lang="el-GR" sz="1400" dirty="0">
              <a:solidFill>
                <a:schemeClr val="bg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5599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Εικόνα 3">
            <a:extLst>
              <a:ext uri="{FF2B5EF4-FFF2-40B4-BE49-F238E27FC236}">
                <a16:creationId xmlns:a16="http://schemas.microsoft.com/office/drawing/2014/main" id="{4C132D09-93A0-421E-8912-C25B78CAF18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8579" y="6280948"/>
            <a:ext cx="587515" cy="460420"/>
          </a:xfrm>
          <a:prstGeom prst="rect">
            <a:avLst/>
          </a:prstGeom>
        </p:spPr>
      </p:pic>
      <p:sp>
        <p:nvSpPr>
          <p:cNvPr id="8" name="Ορθογώνιο 10">
            <a:extLst>
              <a:ext uri="{FF2B5EF4-FFF2-40B4-BE49-F238E27FC236}">
                <a16:creationId xmlns:a16="http://schemas.microsoft.com/office/drawing/2014/main" id="{F356B41D-CDBA-4D54-B239-A4940255EF44}"/>
              </a:ext>
            </a:extLst>
          </p:cNvPr>
          <p:cNvSpPr/>
          <p:nvPr/>
        </p:nvSpPr>
        <p:spPr>
          <a:xfrm>
            <a:off x="251519" y="6510536"/>
            <a:ext cx="816705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>
                <a:solidFill>
                  <a:schemeClr val="bg1">
                    <a:lumMod val="6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 www.powerpoor.eu</a:t>
            </a:r>
            <a:endParaRPr lang="el-GR" sz="1100" b="1">
              <a:solidFill>
                <a:schemeClr val="bg1">
                  <a:lumMod val="65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endParaRPr lang="el-GR" sz="900" b="1">
              <a:solidFill>
                <a:schemeClr val="bg1">
                  <a:lumMod val="65000"/>
                </a:schemeClr>
              </a:solidFill>
              <a:latin typeface="Segoe UI Semilight" pitchFamily="34" charset="0"/>
              <a:cs typeface="Segoe UI Semilight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98BDF30-9C03-45F2-AABD-3016D5CAD888}"/>
              </a:ext>
            </a:extLst>
          </p:cNvPr>
          <p:cNvSpPr txBox="1"/>
          <p:nvPr/>
        </p:nvSpPr>
        <p:spPr>
          <a:xfrm>
            <a:off x="1310964" y="788323"/>
            <a:ext cx="720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716D6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Latvia</a:t>
            </a:r>
            <a:endParaRPr lang="en-US" sz="2000" b="1" dirty="0">
              <a:solidFill>
                <a:srgbClr val="716D6E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DB37306-07A3-4767-8197-8B517283B4BF}"/>
              </a:ext>
            </a:extLst>
          </p:cNvPr>
          <p:cNvSpPr txBox="1"/>
          <p:nvPr/>
        </p:nvSpPr>
        <p:spPr>
          <a:xfrm>
            <a:off x="5142956" y="3784542"/>
            <a:ext cx="2066379" cy="519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45720" lvl="1" algn="just">
              <a:lnSpc>
                <a:spcPct val="120000"/>
              </a:lnSpc>
              <a:buClr>
                <a:srgbClr val="7FC554"/>
              </a:buClr>
              <a:buSzPct val="200000"/>
            </a:pPr>
            <a:r>
              <a:rPr lang="ca-ES" sz="1200" b="0" i="0" dirty="0">
                <a:solidFill>
                  <a:srgbClr val="535151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Kreicmane Inga, ZREA</a:t>
            </a:r>
          </a:p>
          <a:p>
            <a:pPr marL="0" marR="45720" lvl="1" algn="just">
              <a:lnSpc>
                <a:spcPct val="120000"/>
              </a:lnSpc>
              <a:buClr>
                <a:srgbClr val="7FC554"/>
              </a:buClr>
              <a:buSzPct val="200000"/>
            </a:pPr>
            <a:r>
              <a:rPr lang="en-GB" sz="1200" b="0" i="0" dirty="0">
                <a:solidFill>
                  <a:srgbClr val="535151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hlinkClick r:id="rId3"/>
              </a:rPr>
              <a:t>inga@zrea.lv</a:t>
            </a:r>
            <a:r>
              <a:rPr lang="en-GB" sz="1200" b="0" i="0" dirty="0">
                <a:solidFill>
                  <a:srgbClr val="535151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endParaRPr lang="el-GR" sz="1200" b="0" i="0" dirty="0">
              <a:solidFill>
                <a:srgbClr val="535151"/>
              </a:solidFill>
              <a:effectLst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pic>
        <p:nvPicPr>
          <p:cNvPr id="7" name="Εικόνα 6">
            <a:extLst>
              <a:ext uri="{FF2B5EF4-FFF2-40B4-BE49-F238E27FC236}">
                <a16:creationId xmlns:a16="http://schemas.microsoft.com/office/drawing/2014/main" id="{9AC98967-3304-4120-9C6D-FC7FCFDAB6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0231" y="198617"/>
            <a:ext cx="5839775" cy="429767"/>
          </a:xfrm>
          <a:prstGeom prst="rect">
            <a:avLst/>
          </a:prstGeom>
        </p:spPr>
      </p:pic>
      <p:pic>
        <p:nvPicPr>
          <p:cNvPr id="9" name="Εικόνα 8">
            <a:extLst>
              <a:ext uri="{FF2B5EF4-FFF2-40B4-BE49-F238E27FC236}">
                <a16:creationId xmlns:a16="http://schemas.microsoft.com/office/drawing/2014/main" id="{A3FE3DEF-8D95-4C04-86BD-93335F355C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98617"/>
            <a:ext cx="5711952" cy="42976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85FF1A4-AD90-4596-92CD-D9AFAE0C09CE}"/>
              </a:ext>
            </a:extLst>
          </p:cNvPr>
          <p:cNvSpPr txBox="1"/>
          <p:nvPr/>
        </p:nvSpPr>
        <p:spPr>
          <a:xfrm>
            <a:off x="2199860" y="3784542"/>
            <a:ext cx="2742402" cy="519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45720" lvl="1" algn="just">
              <a:lnSpc>
                <a:spcPct val="120000"/>
              </a:lnSpc>
              <a:buClr>
                <a:srgbClr val="7FC554"/>
              </a:buClr>
              <a:buSzPct val="200000"/>
            </a:pPr>
            <a:r>
              <a:rPr lang="ca-ES" sz="1200" b="0" i="0" dirty="0">
                <a:solidFill>
                  <a:srgbClr val="535151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Ermanis Elvis, ZREA</a:t>
            </a:r>
          </a:p>
          <a:p>
            <a:pPr marL="0" marR="45720" lvl="1" algn="just">
              <a:lnSpc>
                <a:spcPct val="120000"/>
              </a:lnSpc>
              <a:buClr>
                <a:srgbClr val="7FC554"/>
              </a:buClr>
              <a:buSzPct val="200000"/>
            </a:pPr>
            <a:r>
              <a:rPr lang="ca-ES" sz="1200" b="0" i="0" dirty="0">
                <a:solidFill>
                  <a:srgbClr val="535151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hlinkClick r:id="rId6"/>
              </a:rPr>
              <a:t>elvis@zrea.lv</a:t>
            </a:r>
            <a:r>
              <a:rPr lang="ca-ES" sz="1200" b="0" i="0" dirty="0">
                <a:solidFill>
                  <a:srgbClr val="535151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 </a:t>
            </a:r>
          </a:p>
        </p:txBody>
      </p:sp>
      <p:pic>
        <p:nvPicPr>
          <p:cNvPr id="5" name="Εικόνα 4" descr="Εικόνα που περιέχει άτομο, υπαίθριος, γυναίκα&#10;&#10;Περιγραφή που δημιουργήθηκε αυτόματα">
            <a:extLst>
              <a:ext uri="{FF2B5EF4-FFF2-40B4-BE49-F238E27FC236}">
                <a16:creationId xmlns:a16="http://schemas.microsoft.com/office/drawing/2014/main" id="{CA03DF66-8A9C-4639-BAB0-C9841C6C6164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383"/>
          <a:stretch/>
        </p:blipFill>
        <p:spPr>
          <a:xfrm>
            <a:off x="5253114" y="1984627"/>
            <a:ext cx="1697565" cy="1728000"/>
          </a:xfrm>
          <a:prstGeom prst="rect">
            <a:avLst/>
          </a:prstGeom>
        </p:spPr>
      </p:pic>
      <p:pic>
        <p:nvPicPr>
          <p:cNvPr id="6146" name="Picture 2">
            <a:extLst>
              <a:ext uri="{FF2B5EF4-FFF2-40B4-BE49-F238E27FC236}">
                <a16:creationId xmlns:a16="http://schemas.microsoft.com/office/drawing/2014/main" id="{C8523F29-F53A-4145-9565-F075058C53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361" y="785993"/>
            <a:ext cx="775157" cy="52632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A person wearing a bow tie&#10;&#10;Description automatically generated with medium confidence">
            <a:extLst>
              <a:ext uri="{FF2B5EF4-FFF2-40B4-BE49-F238E27FC236}">
                <a16:creationId xmlns:a16="http://schemas.microsoft.com/office/drawing/2014/main" id="{56D9B0CE-C204-4CB5-A894-657AA0812694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30" t="9730" r="18105" b="16800"/>
          <a:stretch/>
        </p:blipFill>
        <p:spPr>
          <a:xfrm>
            <a:off x="2261427" y="1984628"/>
            <a:ext cx="1309634" cy="1728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12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Εικόνα 3">
            <a:extLst>
              <a:ext uri="{FF2B5EF4-FFF2-40B4-BE49-F238E27FC236}">
                <a16:creationId xmlns:a16="http://schemas.microsoft.com/office/drawing/2014/main" id="{4C132D09-93A0-421E-8912-C25B78CAF18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8579" y="6280948"/>
            <a:ext cx="587515" cy="460420"/>
          </a:xfrm>
          <a:prstGeom prst="rect">
            <a:avLst/>
          </a:prstGeom>
        </p:spPr>
      </p:pic>
      <p:sp>
        <p:nvSpPr>
          <p:cNvPr id="8" name="Ορθογώνιο 10">
            <a:extLst>
              <a:ext uri="{FF2B5EF4-FFF2-40B4-BE49-F238E27FC236}">
                <a16:creationId xmlns:a16="http://schemas.microsoft.com/office/drawing/2014/main" id="{F356B41D-CDBA-4D54-B239-A4940255EF44}"/>
              </a:ext>
            </a:extLst>
          </p:cNvPr>
          <p:cNvSpPr/>
          <p:nvPr/>
        </p:nvSpPr>
        <p:spPr>
          <a:xfrm>
            <a:off x="233905" y="6541313"/>
            <a:ext cx="816705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>
                <a:solidFill>
                  <a:schemeClr val="bg1">
                    <a:lumMod val="6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 www.powerpoor.eu</a:t>
            </a:r>
            <a:endParaRPr lang="el-GR" sz="1100" b="1">
              <a:solidFill>
                <a:schemeClr val="bg1">
                  <a:lumMod val="65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endParaRPr lang="el-GR" sz="900" b="1">
              <a:solidFill>
                <a:schemeClr val="bg1">
                  <a:lumMod val="65000"/>
                </a:schemeClr>
              </a:solidFill>
              <a:latin typeface="Segoe UI Semilight" pitchFamily="34" charset="0"/>
              <a:cs typeface="Segoe UI Semilight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98BDF30-9C03-45F2-AABD-3016D5CAD888}"/>
              </a:ext>
            </a:extLst>
          </p:cNvPr>
          <p:cNvSpPr txBox="1"/>
          <p:nvPr/>
        </p:nvSpPr>
        <p:spPr>
          <a:xfrm>
            <a:off x="2282508" y="798814"/>
            <a:ext cx="720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2400" b="1" dirty="0">
                <a:solidFill>
                  <a:srgbClr val="716D6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Auce </a:t>
            </a:r>
            <a:r>
              <a:rPr lang="lv-LV" sz="2400" b="1" dirty="0" err="1">
                <a:solidFill>
                  <a:srgbClr val="716D6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county</a:t>
            </a:r>
            <a:endParaRPr lang="lv-LV" sz="2400" b="1" dirty="0">
              <a:solidFill>
                <a:srgbClr val="716D6E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pic>
        <p:nvPicPr>
          <p:cNvPr id="7" name="Εικόνα 6">
            <a:extLst>
              <a:ext uri="{FF2B5EF4-FFF2-40B4-BE49-F238E27FC236}">
                <a16:creationId xmlns:a16="http://schemas.microsoft.com/office/drawing/2014/main" id="{9AC98967-3304-4120-9C6D-FC7FCFDAB6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0231" y="198617"/>
            <a:ext cx="5839775" cy="429767"/>
          </a:xfrm>
          <a:prstGeom prst="rect">
            <a:avLst/>
          </a:prstGeom>
        </p:spPr>
      </p:pic>
      <p:pic>
        <p:nvPicPr>
          <p:cNvPr id="9" name="Εικόνα 8">
            <a:extLst>
              <a:ext uri="{FF2B5EF4-FFF2-40B4-BE49-F238E27FC236}">
                <a16:creationId xmlns:a16="http://schemas.microsoft.com/office/drawing/2014/main" id="{A3FE3DEF-8D95-4C04-86BD-93335F355C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98617"/>
            <a:ext cx="5711952" cy="42976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14542CB-A1EA-4550-965E-CFBF14DD1825}"/>
              </a:ext>
            </a:extLst>
          </p:cNvPr>
          <p:cNvSpPr txBox="1"/>
          <p:nvPr/>
        </p:nvSpPr>
        <p:spPr>
          <a:xfrm>
            <a:off x="1626255" y="3722754"/>
            <a:ext cx="3069664" cy="53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45720" lvl="1" algn="just">
              <a:lnSpc>
                <a:spcPct val="120000"/>
              </a:lnSpc>
              <a:buClr>
                <a:srgbClr val="7FC554"/>
              </a:buClr>
              <a:buSzPct val="200000"/>
            </a:pPr>
            <a:r>
              <a:rPr lang="lv-LV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Aiga </a:t>
            </a:r>
            <a:r>
              <a:rPr lang="lv-LV" sz="1200" dirty="0" err="1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Kalnina</a:t>
            </a:r>
            <a:r>
              <a:rPr lang="ca-ES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, </a:t>
            </a:r>
            <a:r>
              <a:rPr lang="lv-LV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Auce </a:t>
            </a:r>
            <a:r>
              <a:rPr lang="lv-LV" sz="1200" dirty="0" err="1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utility</a:t>
            </a:r>
            <a:r>
              <a:rPr lang="lv-LV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lv-LV" sz="1200" dirty="0" err="1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services</a:t>
            </a:r>
            <a:endParaRPr lang="lv-LV" sz="1200" dirty="0">
              <a:solidFill>
                <a:srgbClr val="53515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0" marR="45720" lvl="1" algn="just">
              <a:lnSpc>
                <a:spcPct val="120000"/>
              </a:lnSpc>
              <a:buClr>
                <a:srgbClr val="7FC554"/>
              </a:buClr>
              <a:buSzPct val="200000"/>
            </a:pPr>
            <a:r>
              <a:rPr lang="ca-ES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hlinkClick r:id="rId5"/>
              </a:rPr>
              <a:t>aucesprojekti@inbox.lv</a:t>
            </a:r>
            <a:endParaRPr lang="ca-ES" sz="1200" b="0" i="0" dirty="0">
              <a:solidFill>
                <a:srgbClr val="535151"/>
              </a:solidFill>
              <a:effectLst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585DD42-25EE-41D7-8E99-1659946C0ABE}"/>
              </a:ext>
            </a:extLst>
          </p:cNvPr>
          <p:cNvSpPr txBox="1"/>
          <p:nvPr/>
        </p:nvSpPr>
        <p:spPr>
          <a:xfrm>
            <a:off x="4861196" y="3701853"/>
            <a:ext cx="3069664" cy="7571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45720" lvl="1" algn="just">
              <a:lnSpc>
                <a:spcPct val="120000"/>
              </a:lnSpc>
              <a:buClr>
                <a:srgbClr val="7FC554"/>
              </a:buClr>
              <a:buSzPct val="200000"/>
            </a:pPr>
            <a:r>
              <a:rPr lang="lv-LV" sz="1200" b="0" i="0" dirty="0" err="1">
                <a:solidFill>
                  <a:srgbClr val="535151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Ilmars</a:t>
            </a:r>
            <a:r>
              <a:rPr lang="lv-LV" sz="1200" b="0" i="0" dirty="0">
                <a:solidFill>
                  <a:srgbClr val="535151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Matvejs</a:t>
            </a:r>
            <a:r>
              <a:rPr lang="ca-ES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, Development Department </a:t>
            </a:r>
            <a:r>
              <a:rPr lang="lv-LV" sz="1200" dirty="0" err="1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of</a:t>
            </a:r>
            <a:r>
              <a:rPr lang="lv-LV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Auce </a:t>
            </a:r>
            <a:r>
              <a:rPr lang="en-US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municipality</a:t>
            </a:r>
            <a:endParaRPr lang="en-US" sz="1200" b="0" i="0" dirty="0">
              <a:solidFill>
                <a:srgbClr val="535151"/>
              </a:solidFill>
              <a:effectLst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0" marR="45720" lvl="1" algn="just">
              <a:lnSpc>
                <a:spcPct val="120000"/>
              </a:lnSpc>
              <a:buClr>
                <a:srgbClr val="7FC554"/>
              </a:buClr>
              <a:buSzPct val="200000"/>
            </a:pPr>
            <a:r>
              <a:rPr lang="ca-ES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hlinkClick r:id="rId6"/>
              </a:rPr>
              <a:t>ilmars.matvejs@dome.auce.lv</a:t>
            </a:r>
            <a:r>
              <a:rPr lang="lv-LV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endParaRPr lang="ca-ES" sz="1200" dirty="0">
              <a:solidFill>
                <a:srgbClr val="53515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pic>
        <p:nvPicPr>
          <p:cNvPr id="20" name="Picture 2">
            <a:extLst>
              <a:ext uri="{FF2B5EF4-FFF2-40B4-BE49-F238E27FC236}">
                <a16:creationId xmlns:a16="http://schemas.microsoft.com/office/drawing/2014/main" id="{C8523F29-F53A-4145-9565-F075058C53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361" y="785993"/>
            <a:ext cx="775157" cy="52632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Escut Jekabpils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4832" y="785993"/>
            <a:ext cx="457043" cy="52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Auces ģerbonis — Vikipēdija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9692" y="785993"/>
            <a:ext cx="447322" cy="52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Auces novada ģerbonis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5140" y="785993"/>
            <a:ext cx="596425" cy="52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28" t="15279" r="2044" b="16404"/>
          <a:stretch/>
        </p:blipFill>
        <p:spPr>
          <a:xfrm>
            <a:off x="2172533" y="2034246"/>
            <a:ext cx="1398857" cy="172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47" t="22072" r="16294" b="-1"/>
          <a:stretch/>
        </p:blipFill>
        <p:spPr>
          <a:xfrm>
            <a:off x="5530066" y="2034246"/>
            <a:ext cx="1426544" cy="17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126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Εικόνα 3">
            <a:extLst>
              <a:ext uri="{FF2B5EF4-FFF2-40B4-BE49-F238E27FC236}">
                <a16:creationId xmlns:a16="http://schemas.microsoft.com/office/drawing/2014/main" id="{4C132D09-93A0-421E-8912-C25B78CAF18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8579" y="6280948"/>
            <a:ext cx="587515" cy="460420"/>
          </a:xfrm>
          <a:prstGeom prst="rect">
            <a:avLst/>
          </a:prstGeom>
        </p:spPr>
      </p:pic>
      <p:sp>
        <p:nvSpPr>
          <p:cNvPr id="8" name="Ορθογώνιο 10">
            <a:extLst>
              <a:ext uri="{FF2B5EF4-FFF2-40B4-BE49-F238E27FC236}">
                <a16:creationId xmlns:a16="http://schemas.microsoft.com/office/drawing/2014/main" id="{F356B41D-CDBA-4D54-B239-A4940255EF44}"/>
              </a:ext>
            </a:extLst>
          </p:cNvPr>
          <p:cNvSpPr/>
          <p:nvPr/>
        </p:nvSpPr>
        <p:spPr>
          <a:xfrm>
            <a:off x="251519" y="6510536"/>
            <a:ext cx="816705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>
                <a:solidFill>
                  <a:schemeClr val="bg1">
                    <a:lumMod val="6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 www.powerpoor.eu</a:t>
            </a:r>
            <a:endParaRPr lang="el-GR" sz="1100" b="1">
              <a:solidFill>
                <a:schemeClr val="bg1">
                  <a:lumMod val="65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endParaRPr lang="el-GR" sz="900" b="1">
              <a:solidFill>
                <a:schemeClr val="bg1">
                  <a:lumMod val="65000"/>
                </a:schemeClr>
              </a:solidFill>
              <a:latin typeface="Segoe UI Semilight" pitchFamily="34" charset="0"/>
              <a:cs typeface="Segoe UI Semilight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98BDF30-9C03-45F2-AABD-3016D5CAD888}"/>
              </a:ext>
            </a:extLst>
          </p:cNvPr>
          <p:cNvSpPr txBox="1"/>
          <p:nvPr/>
        </p:nvSpPr>
        <p:spPr>
          <a:xfrm>
            <a:off x="2279406" y="828001"/>
            <a:ext cx="720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2400" b="1" dirty="0">
                <a:solidFill>
                  <a:srgbClr val="716D6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Jelgava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DB37306-07A3-4767-8197-8B517283B4BF}"/>
              </a:ext>
            </a:extLst>
          </p:cNvPr>
          <p:cNvSpPr txBox="1"/>
          <p:nvPr/>
        </p:nvSpPr>
        <p:spPr>
          <a:xfrm>
            <a:off x="6765441" y="4836002"/>
            <a:ext cx="2378559" cy="7571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45720" lvl="1" algn="just">
              <a:lnSpc>
                <a:spcPct val="120000"/>
              </a:lnSpc>
              <a:buClr>
                <a:srgbClr val="7FC554"/>
              </a:buClr>
              <a:buSzPct val="200000"/>
            </a:pPr>
            <a:r>
              <a:rPr lang="ca-ES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J</a:t>
            </a:r>
            <a:r>
              <a:rPr lang="lv-LV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u</a:t>
            </a:r>
            <a:r>
              <a:rPr lang="ca-ES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lija Zagorska, </a:t>
            </a:r>
            <a:r>
              <a:rPr lang="lv-LV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Jelgava </a:t>
            </a:r>
            <a:r>
              <a:rPr lang="lv-LV" sz="1200" dirty="0" err="1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Real</a:t>
            </a:r>
            <a:r>
              <a:rPr lang="lv-LV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lv-LV" sz="1200" dirty="0" err="1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Estate</a:t>
            </a:r>
            <a:r>
              <a:rPr lang="lv-LV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lv-LV" sz="1200" dirty="0" err="1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managment</a:t>
            </a:r>
            <a:endParaRPr lang="lv-LV" sz="1200" dirty="0">
              <a:solidFill>
                <a:srgbClr val="53515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0" marR="45720" lvl="1" algn="just">
              <a:lnSpc>
                <a:spcPct val="120000"/>
              </a:lnSpc>
              <a:buClr>
                <a:srgbClr val="7FC554"/>
              </a:buClr>
              <a:buSzPct val="200000"/>
            </a:pPr>
            <a:r>
              <a:rPr lang="ca-ES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hlinkClick r:id="rId3"/>
              </a:rPr>
              <a:t>julija@jnip.lv</a:t>
            </a:r>
            <a:r>
              <a:rPr lang="lv-LV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endParaRPr lang="ca-ES" sz="1200" dirty="0">
              <a:solidFill>
                <a:srgbClr val="53515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pic>
        <p:nvPicPr>
          <p:cNvPr id="7" name="Εικόνα 6">
            <a:extLst>
              <a:ext uri="{FF2B5EF4-FFF2-40B4-BE49-F238E27FC236}">
                <a16:creationId xmlns:a16="http://schemas.microsoft.com/office/drawing/2014/main" id="{9AC98967-3304-4120-9C6D-FC7FCFDAB6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0231" y="198617"/>
            <a:ext cx="5839775" cy="429767"/>
          </a:xfrm>
          <a:prstGeom prst="rect">
            <a:avLst/>
          </a:prstGeom>
        </p:spPr>
      </p:pic>
      <p:pic>
        <p:nvPicPr>
          <p:cNvPr id="9" name="Εικόνα 8">
            <a:extLst>
              <a:ext uri="{FF2B5EF4-FFF2-40B4-BE49-F238E27FC236}">
                <a16:creationId xmlns:a16="http://schemas.microsoft.com/office/drawing/2014/main" id="{A3FE3DEF-8D95-4C04-86BD-93335F355C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98617"/>
            <a:ext cx="5711952" cy="42976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85FF1A4-AD90-4596-92CD-D9AFAE0C09CE}"/>
              </a:ext>
            </a:extLst>
          </p:cNvPr>
          <p:cNvSpPr txBox="1"/>
          <p:nvPr/>
        </p:nvSpPr>
        <p:spPr>
          <a:xfrm>
            <a:off x="4785360" y="3774329"/>
            <a:ext cx="2563911" cy="7571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45720" lvl="1" algn="just">
              <a:lnSpc>
                <a:spcPct val="120000"/>
              </a:lnSpc>
              <a:buClr>
                <a:srgbClr val="7FC554"/>
              </a:buClr>
              <a:buSzPct val="200000"/>
            </a:pPr>
            <a:r>
              <a:rPr lang="ca-ES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Krist</a:t>
            </a:r>
            <a:r>
              <a:rPr lang="lv-LV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</a:t>
            </a:r>
            <a:r>
              <a:rPr lang="ca-ES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ne St</a:t>
            </a:r>
            <a:r>
              <a:rPr lang="lv-LV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</a:t>
            </a:r>
            <a:r>
              <a:rPr lang="ca-ES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raste</a:t>
            </a:r>
            <a:r>
              <a:rPr lang="lv-LV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, Jelgava </a:t>
            </a:r>
            <a:r>
              <a:rPr lang="lv-LV" sz="1200" dirty="0" err="1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Real</a:t>
            </a:r>
            <a:r>
              <a:rPr lang="lv-LV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lv-LV" sz="1200" dirty="0" err="1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Estate</a:t>
            </a:r>
            <a:r>
              <a:rPr lang="lv-LV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lv-LV" sz="1200" dirty="0" err="1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managment</a:t>
            </a:r>
            <a:endParaRPr lang="lv-LV" sz="1200" dirty="0">
              <a:solidFill>
                <a:srgbClr val="53515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0" marR="45720" lvl="1" algn="just">
              <a:lnSpc>
                <a:spcPct val="120000"/>
              </a:lnSpc>
              <a:buClr>
                <a:srgbClr val="7FC554"/>
              </a:buClr>
              <a:buSzPct val="200000"/>
            </a:pPr>
            <a:r>
              <a:rPr lang="lv-LV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ca-ES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hlinkClick r:id="rId6"/>
              </a:rPr>
              <a:t>kristine.kaze@inbox.lv</a:t>
            </a:r>
            <a:r>
              <a:rPr lang="lv-LV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endParaRPr lang="ca-ES" sz="1200" b="0" i="0" dirty="0">
              <a:solidFill>
                <a:srgbClr val="535151"/>
              </a:solidFill>
              <a:effectLst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14542CB-A1EA-4550-965E-CFBF14DD1825}"/>
              </a:ext>
            </a:extLst>
          </p:cNvPr>
          <p:cNvSpPr txBox="1"/>
          <p:nvPr/>
        </p:nvSpPr>
        <p:spPr>
          <a:xfrm>
            <a:off x="0" y="3795230"/>
            <a:ext cx="3069664" cy="53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45720" lvl="1">
              <a:lnSpc>
                <a:spcPct val="120000"/>
              </a:lnSpc>
              <a:buClr>
                <a:srgbClr val="7FC554"/>
              </a:buClr>
              <a:buSzPct val="200000"/>
            </a:pPr>
            <a:r>
              <a:rPr lang="ca-ES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Dace</a:t>
            </a:r>
            <a:r>
              <a:rPr lang="lv-LV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ca-ES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Dir</a:t>
            </a:r>
            <a:r>
              <a:rPr lang="lv-LV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z</a:t>
            </a:r>
            <a:r>
              <a:rPr lang="ca-ES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ine</a:t>
            </a:r>
            <a:r>
              <a:rPr lang="lv-LV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, Jelgava </a:t>
            </a:r>
            <a:r>
              <a:rPr lang="lv-LV" sz="1200" dirty="0" err="1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Social</a:t>
            </a:r>
            <a:r>
              <a:rPr lang="lv-LV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lv-LV" sz="1200" dirty="0" err="1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services</a:t>
            </a:r>
            <a:r>
              <a:rPr lang="lv-LV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ca-ES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hlinkClick r:id="rId7"/>
              </a:rPr>
              <a:t>dace.dirzine@soc.jelgava.lv</a:t>
            </a:r>
            <a:r>
              <a:rPr lang="lv-LV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endParaRPr lang="ca-ES" sz="1200" b="0" i="0" dirty="0">
              <a:solidFill>
                <a:srgbClr val="535151"/>
              </a:solidFill>
              <a:effectLst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pic>
        <p:nvPicPr>
          <p:cNvPr id="19" name="Graphic 18" descr="User outline">
            <a:extLst>
              <a:ext uri="{FF2B5EF4-FFF2-40B4-BE49-F238E27FC236}">
                <a16:creationId xmlns:a16="http://schemas.microsoft.com/office/drawing/2014/main" id="{B3905C0D-88E3-430C-87C6-EF2F810E938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309592" y="3561648"/>
            <a:ext cx="1290255" cy="129025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5585DD42-25EE-41D7-8E99-1659946C0ABE}"/>
              </a:ext>
            </a:extLst>
          </p:cNvPr>
          <p:cNvSpPr txBox="1"/>
          <p:nvPr/>
        </p:nvSpPr>
        <p:spPr>
          <a:xfrm>
            <a:off x="2395773" y="4913332"/>
            <a:ext cx="2580088" cy="7571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45720" lvl="1" algn="just">
              <a:lnSpc>
                <a:spcPct val="120000"/>
              </a:lnSpc>
              <a:buClr>
                <a:srgbClr val="7FC554"/>
              </a:buClr>
              <a:buSzPct val="200000"/>
            </a:pPr>
            <a:r>
              <a:rPr lang="lv-LV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Jelena Baranovska, Jelgava </a:t>
            </a:r>
            <a:r>
              <a:rPr lang="lv-LV" sz="1200" dirty="0" err="1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Real</a:t>
            </a:r>
            <a:r>
              <a:rPr lang="lv-LV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lv-LV" sz="1200" dirty="0" err="1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Estate</a:t>
            </a:r>
            <a:r>
              <a:rPr lang="lv-LV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lv-LV" sz="1200" dirty="0" err="1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managment</a:t>
            </a:r>
            <a:endParaRPr lang="lv-LV" sz="1200" dirty="0">
              <a:solidFill>
                <a:srgbClr val="53515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0" marR="45720" lvl="1" algn="just">
              <a:lnSpc>
                <a:spcPct val="120000"/>
              </a:lnSpc>
              <a:buClr>
                <a:srgbClr val="7FC554"/>
              </a:buClr>
              <a:buSzPct val="200000"/>
            </a:pPr>
            <a:r>
              <a:rPr lang="ca-ES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hlinkClick r:id="rId10"/>
              </a:rPr>
              <a:t>elenabaranovska@inbox.lv</a:t>
            </a:r>
            <a:r>
              <a:rPr lang="lv-LV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endParaRPr lang="ca-ES" sz="1200" b="0" i="0" dirty="0">
              <a:solidFill>
                <a:srgbClr val="535151"/>
              </a:solidFill>
              <a:effectLst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pic>
        <p:nvPicPr>
          <p:cNvPr id="2" name="Picture 2" descr="Gerbonis JPG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4832" y="785993"/>
            <a:ext cx="442260" cy="52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>
            <a:extLst>
              <a:ext uri="{FF2B5EF4-FFF2-40B4-BE49-F238E27FC236}">
                <a16:creationId xmlns:a16="http://schemas.microsoft.com/office/drawing/2014/main" id="{C8523F29-F53A-4145-9565-F075058C53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361" y="785993"/>
            <a:ext cx="775157" cy="52632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Graphic 18" descr="User outline">
            <a:extLst>
              <a:ext uri="{FF2B5EF4-FFF2-40B4-BE49-F238E27FC236}">
                <a16:creationId xmlns:a16="http://schemas.microsoft.com/office/drawing/2014/main" id="{B3905C0D-88E3-430C-87C6-EF2F810E938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762892" y="3685633"/>
            <a:ext cx="1290255" cy="1290255"/>
          </a:xfrm>
          <a:prstGeom prst="rect">
            <a:avLst/>
          </a:prstGeom>
        </p:spPr>
      </p:pic>
      <p:pic>
        <p:nvPicPr>
          <p:cNvPr id="21" name="Graphic 18" descr="User outline">
            <a:extLst>
              <a:ext uri="{FF2B5EF4-FFF2-40B4-BE49-F238E27FC236}">
                <a16:creationId xmlns:a16="http://schemas.microsoft.com/office/drawing/2014/main" id="{B3905C0D-88E3-430C-87C6-EF2F810E938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33298" y="2504251"/>
            <a:ext cx="1290255" cy="129025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01" t="4847" r="6017" b="6753"/>
          <a:stretch/>
        </p:blipFill>
        <p:spPr>
          <a:xfrm>
            <a:off x="5280906" y="1832783"/>
            <a:ext cx="1296473" cy="1941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928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Εικόνα 3">
            <a:extLst>
              <a:ext uri="{FF2B5EF4-FFF2-40B4-BE49-F238E27FC236}">
                <a16:creationId xmlns:a16="http://schemas.microsoft.com/office/drawing/2014/main" id="{4C132D09-93A0-421E-8912-C25B78CAF18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8579" y="6280948"/>
            <a:ext cx="587515" cy="460420"/>
          </a:xfrm>
          <a:prstGeom prst="rect">
            <a:avLst/>
          </a:prstGeom>
        </p:spPr>
      </p:pic>
      <p:sp>
        <p:nvSpPr>
          <p:cNvPr id="8" name="Ορθογώνιο 10">
            <a:extLst>
              <a:ext uri="{FF2B5EF4-FFF2-40B4-BE49-F238E27FC236}">
                <a16:creationId xmlns:a16="http://schemas.microsoft.com/office/drawing/2014/main" id="{F356B41D-CDBA-4D54-B239-A4940255EF44}"/>
              </a:ext>
            </a:extLst>
          </p:cNvPr>
          <p:cNvSpPr/>
          <p:nvPr/>
        </p:nvSpPr>
        <p:spPr>
          <a:xfrm>
            <a:off x="251519" y="6510536"/>
            <a:ext cx="816705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>
                <a:solidFill>
                  <a:schemeClr val="bg1">
                    <a:lumMod val="6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 www.powerpoor.eu</a:t>
            </a:r>
            <a:endParaRPr lang="el-GR" sz="1100" b="1">
              <a:solidFill>
                <a:schemeClr val="bg1">
                  <a:lumMod val="65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endParaRPr lang="el-GR" sz="900" b="1">
              <a:solidFill>
                <a:schemeClr val="bg1">
                  <a:lumMod val="65000"/>
                </a:schemeClr>
              </a:solidFill>
              <a:latin typeface="Segoe UI Semilight" pitchFamily="34" charset="0"/>
              <a:cs typeface="Segoe UI Semilight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DB37306-07A3-4767-8197-8B517283B4BF}"/>
              </a:ext>
            </a:extLst>
          </p:cNvPr>
          <p:cNvSpPr txBox="1"/>
          <p:nvPr/>
        </p:nvSpPr>
        <p:spPr>
          <a:xfrm>
            <a:off x="7644844" y="4729897"/>
            <a:ext cx="2378559" cy="5149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45720" lvl="1">
              <a:lnSpc>
                <a:spcPct val="120000"/>
              </a:lnSpc>
              <a:buClr>
                <a:srgbClr val="7FC554"/>
              </a:buClr>
              <a:buSzPct val="200000"/>
            </a:pPr>
            <a:r>
              <a:rPr lang="ca-ES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Aigars</a:t>
            </a:r>
            <a:r>
              <a:rPr lang="lv-LV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ca-ES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Zīmelis</a:t>
            </a:r>
            <a:r>
              <a:rPr lang="ca-ES" sz="1200" b="0" i="0" dirty="0">
                <a:solidFill>
                  <a:srgbClr val="535151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, </a:t>
            </a:r>
            <a:r>
              <a:rPr lang="ca-ES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hlinkClick r:id="rId3"/>
              </a:rPr>
              <a:t>aigarszz@inbox.lv</a:t>
            </a:r>
            <a:r>
              <a:rPr lang="lv-LV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ca-ES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lv-LV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ca-ES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</a:p>
        </p:txBody>
      </p:sp>
      <p:pic>
        <p:nvPicPr>
          <p:cNvPr id="7" name="Εικόνα 6">
            <a:extLst>
              <a:ext uri="{FF2B5EF4-FFF2-40B4-BE49-F238E27FC236}">
                <a16:creationId xmlns:a16="http://schemas.microsoft.com/office/drawing/2014/main" id="{9AC98967-3304-4120-9C6D-FC7FCFDAB6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0231" y="198617"/>
            <a:ext cx="5839775" cy="429767"/>
          </a:xfrm>
          <a:prstGeom prst="rect">
            <a:avLst/>
          </a:prstGeom>
        </p:spPr>
      </p:pic>
      <p:pic>
        <p:nvPicPr>
          <p:cNvPr id="9" name="Εικόνα 8">
            <a:extLst>
              <a:ext uri="{FF2B5EF4-FFF2-40B4-BE49-F238E27FC236}">
                <a16:creationId xmlns:a16="http://schemas.microsoft.com/office/drawing/2014/main" id="{A3FE3DEF-8D95-4C04-86BD-93335F355C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98617"/>
            <a:ext cx="5711952" cy="42976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85FF1A4-AD90-4596-92CD-D9AFAE0C09CE}"/>
              </a:ext>
            </a:extLst>
          </p:cNvPr>
          <p:cNvSpPr txBox="1"/>
          <p:nvPr/>
        </p:nvSpPr>
        <p:spPr>
          <a:xfrm>
            <a:off x="4991430" y="3736974"/>
            <a:ext cx="2507552" cy="7571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45720" lvl="1" algn="just">
              <a:lnSpc>
                <a:spcPct val="120000"/>
              </a:lnSpc>
              <a:buClr>
                <a:srgbClr val="7FC554"/>
              </a:buClr>
              <a:buSzPct val="200000"/>
            </a:pPr>
            <a:r>
              <a:rPr lang="ca-ES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Inita Sietniece, </a:t>
            </a:r>
            <a:r>
              <a:rPr lang="lv-LV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Jekabpils </a:t>
            </a:r>
            <a:r>
              <a:rPr lang="lv-LV" sz="1200" dirty="0" err="1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Real</a:t>
            </a:r>
            <a:r>
              <a:rPr lang="lv-LV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lv-LV" sz="1200" dirty="0" err="1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Estate</a:t>
            </a:r>
            <a:r>
              <a:rPr lang="lv-LV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lv-LV" sz="1200" dirty="0" err="1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managment</a:t>
            </a:r>
            <a:endParaRPr lang="lv-LV" sz="1200" dirty="0">
              <a:solidFill>
                <a:srgbClr val="53515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0" marR="45720" lvl="1" algn="just">
              <a:lnSpc>
                <a:spcPct val="120000"/>
              </a:lnSpc>
              <a:buClr>
                <a:srgbClr val="7FC554"/>
              </a:buClr>
              <a:buSzPct val="200000"/>
            </a:pPr>
            <a:r>
              <a:rPr lang="ca-ES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hlinkClick r:id="rId6"/>
              </a:rPr>
              <a:t>inita.sietniece@jknp.lv</a:t>
            </a:r>
            <a:r>
              <a:rPr lang="lv-LV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endParaRPr lang="ca-ES" sz="1200" b="0" i="0" dirty="0">
              <a:solidFill>
                <a:srgbClr val="535151"/>
              </a:solidFill>
              <a:effectLst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14542CB-A1EA-4550-965E-CFBF14DD1825}"/>
              </a:ext>
            </a:extLst>
          </p:cNvPr>
          <p:cNvSpPr txBox="1"/>
          <p:nvPr/>
        </p:nvSpPr>
        <p:spPr>
          <a:xfrm>
            <a:off x="221130" y="3657941"/>
            <a:ext cx="3069664" cy="7571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45720" lvl="1" algn="just">
              <a:lnSpc>
                <a:spcPct val="120000"/>
              </a:lnSpc>
              <a:buClr>
                <a:srgbClr val="7FC554"/>
              </a:buClr>
              <a:buSzPct val="200000"/>
            </a:pPr>
            <a:r>
              <a:rPr lang="lv-LV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Vita Kļaviņa</a:t>
            </a:r>
            <a:r>
              <a:rPr lang="ca-ES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, </a:t>
            </a:r>
            <a:r>
              <a:rPr lang="lv-LV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Jekabpils </a:t>
            </a:r>
            <a:r>
              <a:rPr lang="lv-LV" sz="1200" dirty="0" err="1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Real</a:t>
            </a:r>
            <a:r>
              <a:rPr lang="lv-LV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lv-LV" sz="1200" dirty="0" err="1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Estate</a:t>
            </a:r>
            <a:r>
              <a:rPr lang="lv-LV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lv-LV" sz="1200" dirty="0" err="1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managment</a:t>
            </a:r>
            <a:endParaRPr lang="ca-ES" sz="1200" b="0" i="0" dirty="0">
              <a:solidFill>
                <a:srgbClr val="535151"/>
              </a:solidFill>
              <a:effectLst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0" marR="45720" lvl="1" algn="just">
              <a:lnSpc>
                <a:spcPct val="120000"/>
              </a:lnSpc>
              <a:buClr>
                <a:srgbClr val="7FC554"/>
              </a:buClr>
              <a:buSzPct val="200000"/>
            </a:pPr>
            <a:r>
              <a:rPr lang="ca-ES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hlinkClick r:id="rId7"/>
              </a:rPr>
              <a:t>vita.klavina@inbox.lv</a:t>
            </a:r>
            <a:r>
              <a:rPr lang="lv-LV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ca-ES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endParaRPr lang="ca-ES" sz="1200" b="0" i="0" dirty="0">
              <a:solidFill>
                <a:srgbClr val="535151"/>
              </a:solidFill>
              <a:effectLst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pic>
        <p:nvPicPr>
          <p:cNvPr id="19" name="Graphic 18" descr="User outline">
            <a:extLst>
              <a:ext uri="{FF2B5EF4-FFF2-40B4-BE49-F238E27FC236}">
                <a16:creationId xmlns:a16="http://schemas.microsoft.com/office/drawing/2014/main" id="{B3905C0D-88E3-430C-87C6-EF2F810E938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405498" y="2319278"/>
            <a:ext cx="1290255" cy="129025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5585DD42-25EE-41D7-8E99-1659946C0ABE}"/>
              </a:ext>
            </a:extLst>
          </p:cNvPr>
          <p:cNvSpPr txBox="1"/>
          <p:nvPr/>
        </p:nvSpPr>
        <p:spPr>
          <a:xfrm>
            <a:off x="2412500" y="4608806"/>
            <a:ext cx="3069664" cy="7571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45720" lvl="1" algn="just">
              <a:lnSpc>
                <a:spcPct val="120000"/>
              </a:lnSpc>
              <a:buClr>
                <a:srgbClr val="7FC554"/>
              </a:buClr>
              <a:buSzPct val="200000"/>
            </a:pPr>
            <a:r>
              <a:rPr lang="ca-ES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Guntars Jucītis</a:t>
            </a:r>
            <a:r>
              <a:rPr lang="lv-LV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, Jekabpils </a:t>
            </a:r>
            <a:r>
              <a:rPr lang="lv-LV" sz="1200" dirty="0" err="1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Real</a:t>
            </a:r>
            <a:r>
              <a:rPr lang="lv-LV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lv-LV" sz="1200" dirty="0" err="1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Estate</a:t>
            </a:r>
            <a:r>
              <a:rPr lang="lv-LV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lv-LV" sz="1200" dirty="0" err="1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managment</a:t>
            </a:r>
            <a:endParaRPr lang="lv-LV" sz="1200" dirty="0">
              <a:solidFill>
                <a:srgbClr val="53515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0" marR="45720" lvl="1" algn="just">
              <a:lnSpc>
                <a:spcPct val="120000"/>
              </a:lnSpc>
              <a:buClr>
                <a:srgbClr val="7FC554"/>
              </a:buClr>
              <a:buSzPct val="200000"/>
            </a:pPr>
            <a:r>
              <a:rPr lang="lv-LV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ca-ES" sz="1200" b="0" i="0" dirty="0">
                <a:solidFill>
                  <a:srgbClr val="535151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hlinkClick r:id="rId10"/>
              </a:rPr>
              <a:t>project.assistant@housingeurope.eu</a:t>
            </a:r>
            <a:r>
              <a:rPr lang="ca-ES" sz="1200" b="0" i="0" dirty="0">
                <a:solidFill>
                  <a:srgbClr val="535151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</a:p>
        </p:txBody>
      </p:sp>
      <p:pic>
        <p:nvPicPr>
          <p:cNvPr id="15" name="Picture 2" descr="Gerbonis JPG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4832" y="785993"/>
            <a:ext cx="442260" cy="52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>
            <a:extLst>
              <a:ext uri="{FF2B5EF4-FFF2-40B4-BE49-F238E27FC236}">
                <a16:creationId xmlns:a16="http://schemas.microsoft.com/office/drawing/2014/main" id="{C8523F29-F53A-4145-9565-F075058C53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361" y="785993"/>
            <a:ext cx="775157" cy="52632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Escut Jekabpils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4832" y="785993"/>
            <a:ext cx="457043" cy="52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698BDF30-9C03-45F2-AABD-3016D5CAD888}"/>
              </a:ext>
            </a:extLst>
          </p:cNvPr>
          <p:cNvSpPr txBox="1"/>
          <p:nvPr/>
        </p:nvSpPr>
        <p:spPr>
          <a:xfrm>
            <a:off x="2279406" y="828001"/>
            <a:ext cx="720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2400" b="1" dirty="0">
                <a:solidFill>
                  <a:srgbClr val="716D6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Jekabpils</a:t>
            </a:r>
          </a:p>
        </p:txBody>
      </p:sp>
      <p:pic>
        <p:nvPicPr>
          <p:cNvPr id="21" name="Graphic 18" descr="User outline">
            <a:extLst>
              <a:ext uri="{FF2B5EF4-FFF2-40B4-BE49-F238E27FC236}">
                <a16:creationId xmlns:a16="http://schemas.microsoft.com/office/drawing/2014/main" id="{B3905C0D-88E3-430C-87C6-EF2F810E938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24428" y="2310335"/>
            <a:ext cx="1290255" cy="1290255"/>
          </a:xfrm>
          <a:prstGeom prst="rect">
            <a:avLst/>
          </a:prstGeom>
        </p:spPr>
      </p:pic>
      <p:pic>
        <p:nvPicPr>
          <p:cNvPr id="22" name="Graphic 18" descr="User outline">
            <a:extLst>
              <a:ext uri="{FF2B5EF4-FFF2-40B4-BE49-F238E27FC236}">
                <a16:creationId xmlns:a16="http://schemas.microsoft.com/office/drawing/2014/main" id="{B3905C0D-88E3-430C-87C6-EF2F810E938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546033" y="3439642"/>
            <a:ext cx="1290255" cy="1290255"/>
          </a:xfrm>
          <a:prstGeom prst="rect">
            <a:avLst/>
          </a:prstGeom>
        </p:spPr>
      </p:pic>
      <p:pic>
        <p:nvPicPr>
          <p:cNvPr id="23" name="Graphic 18" descr="User outline">
            <a:extLst>
              <a:ext uri="{FF2B5EF4-FFF2-40B4-BE49-F238E27FC236}">
                <a16:creationId xmlns:a16="http://schemas.microsoft.com/office/drawing/2014/main" id="{B3905C0D-88E3-430C-87C6-EF2F810E938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264963" y="3475399"/>
            <a:ext cx="1290255" cy="1290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264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Εικόνα 3">
            <a:extLst>
              <a:ext uri="{FF2B5EF4-FFF2-40B4-BE49-F238E27FC236}">
                <a16:creationId xmlns:a16="http://schemas.microsoft.com/office/drawing/2014/main" id="{4C132D09-93A0-421E-8912-C25B78CAF18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8579" y="6280948"/>
            <a:ext cx="587515" cy="460420"/>
          </a:xfrm>
          <a:prstGeom prst="rect">
            <a:avLst/>
          </a:prstGeom>
        </p:spPr>
      </p:pic>
      <p:sp>
        <p:nvSpPr>
          <p:cNvPr id="8" name="Ορθογώνιο 10">
            <a:extLst>
              <a:ext uri="{FF2B5EF4-FFF2-40B4-BE49-F238E27FC236}">
                <a16:creationId xmlns:a16="http://schemas.microsoft.com/office/drawing/2014/main" id="{F356B41D-CDBA-4D54-B239-A4940255EF44}"/>
              </a:ext>
            </a:extLst>
          </p:cNvPr>
          <p:cNvSpPr/>
          <p:nvPr/>
        </p:nvSpPr>
        <p:spPr>
          <a:xfrm>
            <a:off x="251519" y="6510536"/>
            <a:ext cx="816705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>
                <a:solidFill>
                  <a:schemeClr val="bg1">
                    <a:lumMod val="6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 www.powerpoor.eu</a:t>
            </a:r>
            <a:endParaRPr lang="el-GR" sz="1100" b="1">
              <a:solidFill>
                <a:schemeClr val="bg1">
                  <a:lumMod val="65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endParaRPr lang="el-GR" sz="900" b="1">
              <a:solidFill>
                <a:schemeClr val="bg1">
                  <a:lumMod val="65000"/>
                </a:schemeClr>
              </a:solidFill>
              <a:latin typeface="Segoe UI Semilight" pitchFamily="34" charset="0"/>
              <a:cs typeface="Segoe UI Semilight" pitchFamily="34" charset="0"/>
            </a:endParaRPr>
          </a:p>
        </p:txBody>
      </p:sp>
      <p:pic>
        <p:nvPicPr>
          <p:cNvPr id="7" name="Εικόνα 6">
            <a:extLst>
              <a:ext uri="{FF2B5EF4-FFF2-40B4-BE49-F238E27FC236}">
                <a16:creationId xmlns:a16="http://schemas.microsoft.com/office/drawing/2014/main" id="{9AC98967-3304-4120-9C6D-FC7FCFDAB6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0231" y="198617"/>
            <a:ext cx="5839775" cy="429767"/>
          </a:xfrm>
          <a:prstGeom prst="rect">
            <a:avLst/>
          </a:prstGeom>
        </p:spPr>
      </p:pic>
      <p:pic>
        <p:nvPicPr>
          <p:cNvPr id="9" name="Εικόνα 8">
            <a:extLst>
              <a:ext uri="{FF2B5EF4-FFF2-40B4-BE49-F238E27FC236}">
                <a16:creationId xmlns:a16="http://schemas.microsoft.com/office/drawing/2014/main" id="{A3FE3DEF-8D95-4C04-86BD-93335F355C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98617"/>
            <a:ext cx="5711952" cy="42976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14542CB-A1EA-4550-965E-CFBF14DD1825}"/>
              </a:ext>
            </a:extLst>
          </p:cNvPr>
          <p:cNvSpPr txBox="1"/>
          <p:nvPr/>
        </p:nvSpPr>
        <p:spPr>
          <a:xfrm>
            <a:off x="359898" y="3728273"/>
            <a:ext cx="3069664" cy="5149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45720" lvl="1" algn="just">
              <a:lnSpc>
                <a:spcPct val="120000"/>
              </a:lnSpc>
              <a:buClr>
                <a:srgbClr val="7FC554"/>
              </a:buClr>
              <a:buSzPct val="200000"/>
            </a:pPr>
            <a:r>
              <a:rPr lang="lv-LV" sz="1200" dirty="0" err="1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Natalja</a:t>
            </a:r>
            <a:r>
              <a:rPr lang="lv-LV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lv-LV" sz="1200" dirty="0" err="1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Lavrinovica</a:t>
            </a:r>
            <a:r>
              <a:rPr lang="ca-ES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, </a:t>
            </a:r>
            <a:r>
              <a:rPr lang="lv-LV" sz="1200" dirty="0" err="1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Social</a:t>
            </a:r>
            <a:r>
              <a:rPr lang="lv-LV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lv-LV" sz="1200" dirty="0" err="1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house</a:t>
            </a:r>
            <a:r>
              <a:rPr lang="lv-LV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lv-LV" sz="1200" dirty="0" err="1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duty</a:t>
            </a:r>
            <a:r>
              <a:rPr lang="lv-LV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lv-LV" sz="1200" dirty="0" err="1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officer</a:t>
            </a:r>
            <a:r>
              <a:rPr lang="lv-LV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ca-ES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hlinkClick r:id="rId5"/>
              </a:rPr>
              <a:t>natalja.lavrinovica@jekabpils.lv</a:t>
            </a:r>
            <a:r>
              <a:rPr lang="lv-LV" sz="1200" dirty="0">
                <a:solidFill>
                  <a:srgbClr val="5351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endParaRPr lang="ca-ES" sz="1200" b="0" i="0" dirty="0">
              <a:solidFill>
                <a:srgbClr val="535151"/>
              </a:solidFill>
              <a:effectLst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pic>
        <p:nvPicPr>
          <p:cNvPr id="15" name="Picture 2" descr="Gerbonis JPG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4832" y="785993"/>
            <a:ext cx="442260" cy="52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>
            <a:extLst>
              <a:ext uri="{FF2B5EF4-FFF2-40B4-BE49-F238E27FC236}">
                <a16:creationId xmlns:a16="http://schemas.microsoft.com/office/drawing/2014/main" id="{C8523F29-F53A-4145-9565-F075058C53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361" y="785993"/>
            <a:ext cx="775157" cy="52632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Escut Jekabpils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4832" y="785993"/>
            <a:ext cx="457043" cy="52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698BDF30-9C03-45F2-AABD-3016D5CAD888}"/>
              </a:ext>
            </a:extLst>
          </p:cNvPr>
          <p:cNvSpPr txBox="1"/>
          <p:nvPr/>
        </p:nvSpPr>
        <p:spPr>
          <a:xfrm>
            <a:off x="2279406" y="828001"/>
            <a:ext cx="720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2400" b="1" dirty="0">
                <a:solidFill>
                  <a:srgbClr val="716D6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Jekabpils</a:t>
            </a:r>
          </a:p>
        </p:txBody>
      </p:sp>
      <p:pic>
        <p:nvPicPr>
          <p:cNvPr id="21" name="Graphic 18" descr="User outline">
            <a:extLst>
              <a:ext uri="{FF2B5EF4-FFF2-40B4-BE49-F238E27FC236}">
                <a16:creationId xmlns:a16="http://schemas.microsoft.com/office/drawing/2014/main" id="{B3905C0D-88E3-430C-87C6-EF2F810E938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89151" y="2310578"/>
            <a:ext cx="1290255" cy="1290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709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POWERPOOR Template for Kick-Off Meeting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011245052EEC847B9BE00ED3580125A" ma:contentTypeVersion="11" ma:contentTypeDescription="Create a new document." ma:contentTypeScope="" ma:versionID="0f107896bd167a3b6320c882d2cb967a">
  <xsd:schema xmlns:xsd="http://www.w3.org/2001/XMLSchema" xmlns:xs="http://www.w3.org/2001/XMLSchema" xmlns:p="http://schemas.microsoft.com/office/2006/metadata/properties" xmlns:ns2="aaae4892-7bcc-497b-98fe-3b5f8ef7108b" targetNamespace="http://schemas.microsoft.com/office/2006/metadata/properties" ma:root="true" ma:fieldsID="1b62c853165b6eddbade5a942f44e531" ns2:_="">
    <xsd:import namespace="aaae4892-7bcc-497b-98fe-3b5f8ef7108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ae4892-7bcc-497b-98fe-3b5f8ef7108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0D2BCC2-AB0A-4BDE-9A45-F7D66EE27F4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ae4892-7bcc-497b-98fe-3b5f8ef7108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B6AC7B5-3341-4F28-ABA1-7A3F2FCD62C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F4E2585-40DD-4823-BF8F-39B7EBEBEA42}">
  <ds:schemaRefs>
    <ds:schemaRef ds:uri="http://purl.org/dc/elements/1.1/"/>
    <ds:schemaRef ds:uri="http://schemas.microsoft.com/office/infopath/2007/PartnerControls"/>
    <ds:schemaRef ds:uri="http://purl.org/dc/dcmitype/"/>
    <ds:schemaRef ds:uri="http://schemas.microsoft.com/office/2006/documentManagement/types"/>
    <ds:schemaRef ds:uri="http://www.w3.org/XML/1998/namespace"/>
    <ds:schemaRef ds:uri="aaae4892-7bcc-497b-98fe-3b5f8ef7108b"/>
    <ds:schemaRef ds:uri="http://purl.org/dc/terms/"/>
    <ds:schemaRef ds:uri="http://schemas.openxmlformats.org/package/2006/metadata/core-propertie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POWERPOOR Template for Kick-Off Meeting</Template>
  <TotalTime>3152</TotalTime>
  <Words>241</Words>
  <Application>Microsoft Office PowerPoint</Application>
  <PresentationFormat>On-screen Show (4:3)</PresentationFormat>
  <Paragraphs>37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Noto Sans</vt:lpstr>
      <vt:lpstr>Segoe UI</vt:lpstr>
      <vt:lpstr>Segoe UI Semilight</vt:lpstr>
      <vt:lpstr>POWERPOOR Template for Kick-Off Meeting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INZEB</dc:creator>
  <cp:lastModifiedBy>Eleni Kanellou</cp:lastModifiedBy>
  <cp:revision>51</cp:revision>
  <dcterms:created xsi:type="dcterms:W3CDTF">2020-09-13T20:46:03Z</dcterms:created>
  <dcterms:modified xsi:type="dcterms:W3CDTF">2022-01-21T11:34:05Z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0x0101000011245052EEC847B9BE00ED3580125A</vt:lpwstr>
  </property>
</Properties>
</file>